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308" r:id="rId5"/>
    <p:sldId id="263" r:id="rId6"/>
    <p:sldId id="309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FF99"/>
    <a:srgbClr val="0000FF"/>
    <a:srgbClr val="FF0000"/>
    <a:srgbClr val="339933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>
        <p:scale>
          <a:sx n="95" d="100"/>
          <a:sy n="95" d="100"/>
        </p:scale>
        <p:origin x="-44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0CDC-A333-4932-A423-23B9A9EEF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24DB7-00FD-4377-87F2-4A70AC2E0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FF125-7608-4454-A798-A7307BEFB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3E83-7D3B-4642-9198-E0E6057F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CF51-D32E-4E70-A2E9-313D9F843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5437-6F2D-4F11-99FF-05FA2960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6941-9343-4EB9-8BC4-B8467928A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1FE7-0C84-4049-BAB1-14D7CE7FE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D2577-5985-4D65-9AB8-5EA38D21F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3C30-6088-46FF-91FA-123AF963B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60B0-0E5C-47FA-B965-86E8ADC2F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610-23B2-44FA-BE07-56B852721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00E80-F472-419C-ABA2-95F09414D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BAB4B5-A372-4E07-AC17-B1B11F1E5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slide" Target="slide2.xml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slide" Target="slide2.xml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142844" y="1643050"/>
            <a:ext cx="8715436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510088" y="1773238"/>
            <a:ext cx="3270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4400" b="1" i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/>
            <a:r>
              <a:rPr lang="ru-RU" sz="4400" b="1" i="1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556792"/>
            <a:ext cx="7499617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Обратные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тригонометрические </a:t>
            </a:r>
          </a:p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функции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58888" y="549275"/>
            <a:ext cx="659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 dirty="0">
                <a:solidFill>
                  <a:schemeClr val="folHlink"/>
                </a:solidFill>
                <a:latin typeface="Times New Roman" pitchFamily="18" charset="0"/>
              </a:rPr>
              <a:t>Обратные</a:t>
            </a:r>
          </a:p>
          <a:p>
            <a:pPr algn="ctr"/>
            <a:r>
              <a:rPr lang="ru-RU" sz="3600" b="1" i="1" dirty="0">
                <a:solidFill>
                  <a:schemeClr val="folHlink"/>
                </a:solidFill>
                <a:latin typeface="Times New Roman" pitchFamily="18" charset="0"/>
              </a:rPr>
              <a:t> тригонометрические функции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>
            <a:off x="2124075" y="1773238"/>
            <a:ext cx="1511300" cy="15843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3563938" y="1844675"/>
            <a:ext cx="719137" cy="30241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643438" y="1844675"/>
            <a:ext cx="1512887" cy="32400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5580063" y="1844675"/>
            <a:ext cx="1584325" cy="15128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63" name="Text Box 8"/>
          <p:cNvSpPr txBox="1">
            <a:spLocks noChangeArrowheads="1"/>
          </p:cNvSpPr>
          <p:nvPr/>
        </p:nvSpPr>
        <p:spPr bwMode="auto">
          <a:xfrm>
            <a:off x="971550" y="3429000"/>
            <a:ext cx="204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hlinkClick r:id="rId3" action="ppaction://hlinksldjump"/>
              </a:rPr>
              <a:t>у=</a:t>
            </a:r>
            <a:r>
              <a:rPr lang="en-US" sz="36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hlinkClick r:id="rId3" action="ppaction://hlinksldjump"/>
              </a:rPr>
              <a:t>arcsinx</a:t>
            </a:r>
            <a:endParaRPr lang="ru-RU" sz="3600" b="1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400" name="Text Box 11"/>
          <p:cNvSpPr txBox="1">
            <a:spLocks noChangeArrowheads="1"/>
          </p:cNvSpPr>
          <p:nvPr/>
        </p:nvSpPr>
        <p:spPr bwMode="auto">
          <a:xfrm>
            <a:off x="2411413" y="4941888"/>
            <a:ext cx="209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3399"/>
                </a:solidFill>
                <a:latin typeface="Times New Roman" pitchFamily="18" charset="0"/>
                <a:hlinkClick r:id="rId4" action="ppaction://hlinksldjump"/>
              </a:rPr>
              <a:t>у=</a:t>
            </a:r>
            <a:r>
              <a:rPr lang="en-US" sz="3600" b="1" i="1">
                <a:solidFill>
                  <a:srgbClr val="003399"/>
                </a:solidFill>
                <a:latin typeface="Times New Roman" pitchFamily="18" charset="0"/>
                <a:hlinkClick r:id="rId4" action="ppaction://hlinksldjump"/>
              </a:rPr>
              <a:t>arccosx</a:t>
            </a:r>
            <a:endParaRPr lang="ru-RU" sz="36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632450" y="5027613"/>
            <a:ext cx="1841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chemeClr val="hlink"/>
                </a:solidFill>
                <a:latin typeface="Times New Roman" pitchFamily="18" charset="0"/>
                <a:hlinkClick r:id="rId5" action="ppaction://hlinksldjump"/>
              </a:rPr>
              <a:t>у=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hlinkClick r:id="rId5" action="ppaction://hlinksldjump"/>
              </a:rPr>
              <a:t>arctgx</a:t>
            </a:r>
            <a:endParaRPr lang="ru-RU" sz="3600" b="1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6588125" y="3357563"/>
            <a:ext cx="204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3399"/>
                </a:solidFill>
                <a:latin typeface="Times New Roman" pitchFamily="18" charset="0"/>
                <a:hlinkClick r:id="rId5" action="ppaction://hlinksldjump"/>
              </a:rPr>
              <a:t>у=</a:t>
            </a:r>
            <a:r>
              <a:rPr lang="en-US" sz="3600" b="1" i="1">
                <a:solidFill>
                  <a:srgbClr val="003399"/>
                </a:solidFill>
                <a:latin typeface="Times New Roman" pitchFamily="18" charset="0"/>
                <a:hlinkClick r:id="rId5" action="ppaction://hlinksldjump"/>
              </a:rPr>
              <a:t>arcctgx</a:t>
            </a:r>
            <a:endParaRPr lang="ru-RU" sz="3600" b="1" i="1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85720" y="142852"/>
            <a:ext cx="4357718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31" name="Group 3"/>
          <p:cNvGrpSpPr>
            <a:grpSpLocks/>
          </p:cNvGrpSpPr>
          <p:nvPr/>
        </p:nvGrpSpPr>
        <p:grpSpPr bwMode="auto">
          <a:xfrm>
            <a:off x="3492500" y="188913"/>
            <a:ext cx="4535488" cy="4608512"/>
            <a:chOff x="1429" y="346"/>
            <a:chExt cx="2857" cy="2903"/>
          </a:xfrm>
        </p:grpSpPr>
        <p:sp>
          <p:nvSpPr>
            <p:cNvPr id="1037" name="Line 4"/>
            <p:cNvSpPr>
              <a:spLocks noChangeShapeType="1"/>
            </p:cNvSpPr>
            <p:nvPr/>
          </p:nvSpPr>
          <p:spPr bwMode="auto">
            <a:xfrm>
              <a:off x="1610" y="3249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Line 5"/>
            <p:cNvSpPr>
              <a:spLocks noChangeShapeType="1"/>
            </p:cNvSpPr>
            <p:nvPr/>
          </p:nvSpPr>
          <p:spPr bwMode="auto">
            <a:xfrm flipV="1">
              <a:off x="2835" y="346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Line 6"/>
            <p:cNvSpPr>
              <a:spLocks noChangeShapeType="1"/>
            </p:cNvSpPr>
            <p:nvPr/>
          </p:nvSpPr>
          <p:spPr bwMode="auto">
            <a:xfrm>
              <a:off x="1429" y="1661"/>
              <a:ext cx="2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Oval 7"/>
            <p:cNvSpPr>
              <a:spLocks noChangeArrowheads="1"/>
            </p:cNvSpPr>
            <p:nvPr/>
          </p:nvSpPr>
          <p:spPr bwMode="auto">
            <a:xfrm>
              <a:off x="2200" y="1117"/>
              <a:ext cx="1270" cy="108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8"/>
            <p:cNvSpPr>
              <a:spLocks noChangeShapeType="1"/>
            </p:cNvSpPr>
            <p:nvPr/>
          </p:nvSpPr>
          <p:spPr bwMode="auto">
            <a:xfrm>
              <a:off x="3470" y="572"/>
              <a:ext cx="0" cy="2314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Text Box 10"/>
            <p:cNvSpPr txBox="1">
              <a:spLocks noChangeArrowheads="1"/>
            </p:cNvSpPr>
            <p:nvPr/>
          </p:nvSpPr>
          <p:spPr bwMode="auto">
            <a:xfrm>
              <a:off x="3515" y="1407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3399"/>
                  </a:solidFill>
                  <a:latin typeface="Lucida Calligraphy" pitchFamily="66" charset="0"/>
                </a:rPr>
                <a:t>0</a:t>
              </a:r>
            </a:p>
          </p:txBody>
        </p:sp>
        <p:sp>
          <p:nvSpPr>
            <p:cNvPr id="1043" name="Text Box 11"/>
            <p:cNvSpPr txBox="1">
              <a:spLocks noChangeArrowheads="1"/>
            </p:cNvSpPr>
            <p:nvPr/>
          </p:nvSpPr>
          <p:spPr bwMode="auto">
            <a:xfrm>
              <a:off x="1960" y="1413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latin typeface="Lucida Calligraphy" pitchFamily="66" charset="0"/>
              </a:endParaRPr>
            </a:p>
          </p:txBody>
        </p:sp>
        <p:graphicFrame>
          <p:nvGraphicFramePr>
            <p:cNvPr id="1028" name="Object 12"/>
            <p:cNvGraphicFramePr>
              <a:graphicFrameLocks noChangeAspect="1"/>
            </p:cNvGraphicFramePr>
            <p:nvPr/>
          </p:nvGraphicFramePr>
          <p:xfrm>
            <a:off x="1882" y="1389"/>
            <a:ext cx="318" cy="318"/>
          </p:xfrm>
          <a:graphic>
            <a:graphicData uri="http://schemas.openxmlformats.org/presentationml/2006/ole">
              <p:oleObj spid="_x0000_s1028" name="Формула" r:id="rId4" imgW="139680" imgH="139680" progId="Equation.3">
                <p:embed/>
              </p:oleObj>
            </a:graphicData>
          </a:graphic>
        </p:graphicFrame>
        <p:sp>
          <p:nvSpPr>
            <p:cNvPr id="1044" name="Text Box 13"/>
            <p:cNvSpPr txBox="1">
              <a:spLocks noChangeArrowheads="1"/>
            </p:cNvSpPr>
            <p:nvPr/>
          </p:nvSpPr>
          <p:spPr bwMode="auto">
            <a:xfrm>
              <a:off x="2822" y="2204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 i="1">
                <a:solidFill>
                  <a:schemeClr val="hlink"/>
                </a:solidFill>
                <a:latin typeface="Lucida Calligraphy" pitchFamily="66" charset="0"/>
              </a:endParaRPr>
            </a:p>
          </p:txBody>
        </p:sp>
        <p:graphicFrame>
          <p:nvGraphicFramePr>
            <p:cNvPr id="1029" name="Object 14"/>
            <p:cNvGraphicFramePr>
              <a:graphicFrameLocks noChangeAspect="1"/>
            </p:cNvGraphicFramePr>
            <p:nvPr/>
          </p:nvGraphicFramePr>
          <p:xfrm>
            <a:off x="2835" y="2069"/>
            <a:ext cx="482" cy="681"/>
          </p:xfrm>
          <a:graphic>
            <a:graphicData uri="http://schemas.openxmlformats.org/presentationml/2006/ole">
              <p:oleObj spid="_x0000_s1029" name="Формула" r:id="rId5" imgW="279360" imgH="393480" progId="Equation.3">
                <p:embed/>
              </p:oleObj>
            </a:graphicData>
          </a:graphic>
        </p:graphicFrame>
        <p:sp>
          <p:nvSpPr>
            <p:cNvPr id="1045" name="Text Box 15"/>
            <p:cNvSpPr txBox="1">
              <a:spLocks noChangeArrowheads="1"/>
            </p:cNvSpPr>
            <p:nvPr/>
          </p:nvSpPr>
          <p:spPr bwMode="auto">
            <a:xfrm>
              <a:off x="2913" y="753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 i="1">
                <a:latin typeface="Lucida Calligraphy" pitchFamily="66" charset="0"/>
              </a:endParaRPr>
            </a:p>
          </p:txBody>
        </p:sp>
        <p:graphicFrame>
          <p:nvGraphicFramePr>
            <p:cNvPr id="1030" name="Object 16"/>
            <p:cNvGraphicFramePr>
              <a:graphicFrameLocks noChangeAspect="1"/>
            </p:cNvGraphicFramePr>
            <p:nvPr/>
          </p:nvGraphicFramePr>
          <p:xfrm>
            <a:off x="2880" y="391"/>
            <a:ext cx="285" cy="680"/>
          </p:xfrm>
          <a:graphic>
            <a:graphicData uri="http://schemas.openxmlformats.org/presentationml/2006/ole">
              <p:oleObj spid="_x0000_s1030" name="Формула" r:id="rId6" imgW="164880" imgH="393480" progId="Equation.3">
                <p:embed/>
              </p:oleObj>
            </a:graphicData>
          </a:graphic>
        </p:graphicFrame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2834" y="1162"/>
              <a:ext cx="182" cy="136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>
              <a:off x="2834" y="1207"/>
              <a:ext cx="318" cy="273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2834" y="1253"/>
              <a:ext cx="455" cy="408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H="1">
              <a:off x="2835" y="1344"/>
              <a:ext cx="544" cy="453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2880" y="1616"/>
              <a:ext cx="589" cy="499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>
              <a:off x="3062" y="1843"/>
              <a:ext cx="363" cy="318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H="1">
              <a:off x="2880" y="1480"/>
              <a:ext cx="543" cy="454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2" name="Text Box 31"/>
          <p:cNvSpPr txBox="1">
            <a:spLocks noChangeArrowheads="1"/>
          </p:cNvSpPr>
          <p:nvPr/>
        </p:nvSpPr>
        <p:spPr bwMode="auto">
          <a:xfrm>
            <a:off x="1403350" y="404813"/>
            <a:ext cx="2779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Times New Roman" pitchFamily="18" charset="0"/>
                <a:hlinkClick r:id="rId7" action="ppaction://hlinksldjump"/>
              </a:rPr>
              <a:t>Определение</a:t>
            </a:r>
            <a:endParaRPr lang="ru-RU" sz="36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033" name="Text Box 32"/>
          <p:cNvSpPr txBox="1">
            <a:spLocks noChangeArrowheads="1"/>
          </p:cNvSpPr>
          <p:nvPr/>
        </p:nvSpPr>
        <p:spPr bwMode="auto">
          <a:xfrm>
            <a:off x="827088" y="2492375"/>
            <a:ext cx="2332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hlinkClick r:id="rId7" action="ppaction://hlinksldjump"/>
              </a:rPr>
              <a:t>arcsin t 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</a:rPr>
              <a:t>= a</a:t>
            </a:r>
            <a:endParaRPr lang="ru-RU" sz="3600" b="1" i="1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6372225" y="1341438"/>
          <a:ext cx="287338" cy="263525"/>
        </p:xfrm>
        <a:graphic>
          <a:graphicData uri="http://schemas.openxmlformats.org/presentationml/2006/ole">
            <p:oleObj spid="_x0000_s1026" name="Формула" r:id="rId8" imgW="152280" imgH="139680" progId="Equation.3">
              <p:embed/>
            </p:oleObj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900113" y="3284538"/>
          <a:ext cx="2952750" cy="2746375"/>
        </p:xfrm>
        <a:graphic>
          <a:graphicData uri="http://schemas.openxmlformats.org/presentationml/2006/ole">
            <p:oleObj spid="_x0000_s1027" name="Формула" r:id="rId9" imgW="939600" imgH="850680" progId="Equation.3">
              <p:embed/>
            </p:oleObj>
          </a:graphicData>
        </a:graphic>
      </p:graphicFrame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419475" y="6021388"/>
            <a:ext cx="4392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arcsin(-x) = - arcsinx</a:t>
            </a:r>
            <a:endParaRPr lang="ru-RU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4500594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3348038" y="620713"/>
            <a:ext cx="4608512" cy="4608512"/>
            <a:chOff x="1383" y="346"/>
            <a:chExt cx="2903" cy="2903"/>
          </a:xfrm>
        </p:grpSpPr>
        <p:grpSp>
          <p:nvGrpSpPr>
            <p:cNvPr id="2061" name="Group 3"/>
            <p:cNvGrpSpPr>
              <a:grpSpLocks/>
            </p:cNvGrpSpPr>
            <p:nvPr/>
          </p:nvGrpSpPr>
          <p:grpSpPr bwMode="auto">
            <a:xfrm>
              <a:off x="1383" y="346"/>
              <a:ext cx="2903" cy="2903"/>
              <a:chOff x="1383" y="346"/>
              <a:chExt cx="2903" cy="2903"/>
            </a:xfrm>
          </p:grpSpPr>
          <p:sp>
            <p:nvSpPr>
              <p:cNvPr id="2069" name="Line 4"/>
              <p:cNvSpPr>
                <a:spLocks noChangeShapeType="1"/>
              </p:cNvSpPr>
              <p:nvPr/>
            </p:nvSpPr>
            <p:spPr bwMode="auto">
              <a:xfrm>
                <a:off x="1610" y="3249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5"/>
              <p:cNvSpPr>
                <a:spLocks noChangeShapeType="1"/>
              </p:cNvSpPr>
              <p:nvPr/>
            </p:nvSpPr>
            <p:spPr bwMode="auto">
              <a:xfrm flipV="1">
                <a:off x="2835" y="346"/>
                <a:ext cx="0" cy="24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6"/>
              <p:cNvSpPr>
                <a:spLocks noChangeShapeType="1"/>
              </p:cNvSpPr>
              <p:nvPr/>
            </p:nvSpPr>
            <p:spPr bwMode="auto">
              <a:xfrm>
                <a:off x="1429" y="1661"/>
                <a:ext cx="28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Oval 7"/>
              <p:cNvSpPr>
                <a:spLocks noChangeArrowheads="1"/>
              </p:cNvSpPr>
              <p:nvPr/>
            </p:nvSpPr>
            <p:spPr bwMode="auto">
              <a:xfrm>
                <a:off x="2200" y="1117"/>
                <a:ext cx="1270" cy="10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9"/>
              <p:cNvSpPr>
                <a:spLocks noChangeShapeType="1"/>
              </p:cNvSpPr>
              <p:nvPr/>
            </p:nvSpPr>
            <p:spPr bwMode="auto">
              <a:xfrm>
                <a:off x="1383" y="1117"/>
                <a:ext cx="2812" cy="0"/>
              </a:xfrm>
              <a:prstGeom prst="line">
                <a:avLst/>
              </a:pr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Text Box 10"/>
              <p:cNvSpPr txBox="1">
                <a:spLocks noChangeArrowheads="1"/>
              </p:cNvSpPr>
              <p:nvPr/>
            </p:nvSpPr>
            <p:spPr bwMode="auto">
              <a:xfrm>
                <a:off x="3515" y="1407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003399"/>
                    </a:solidFill>
                    <a:latin typeface="Lucida Calligraphy" pitchFamily="66" charset="0"/>
                  </a:rPr>
                  <a:t>0</a:t>
                </a:r>
              </a:p>
            </p:txBody>
          </p:sp>
          <p:sp>
            <p:nvSpPr>
              <p:cNvPr id="2075" name="Text Box 11"/>
              <p:cNvSpPr txBox="1">
                <a:spLocks noChangeArrowheads="1"/>
              </p:cNvSpPr>
              <p:nvPr/>
            </p:nvSpPr>
            <p:spPr bwMode="auto">
              <a:xfrm>
                <a:off x="1960" y="1413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>
                  <a:latin typeface="Lucida Calligraphy" pitchFamily="66" charset="0"/>
                </a:endParaRPr>
              </a:p>
            </p:txBody>
          </p:sp>
          <p:graphicFrame>
            <p:nvGraphicFramePr>
              <p:cNvPr id="2053" name="Object 2"/>
              <p:cNvGraphicFramePr>
                <a:graphicFrameLocks noChangeAspect="1"/>
              </p:cNvGraphicFramePr>
              <p:nvPr/>
            </p:nvGraphicFramePr>
            <p:xfrm>
              <a:off x="1882" y="1389"/>
              <a:ext cx="318" cy="318"/>
            </p:xfrm>
            <a:graphic>
              <a:graphicData uri="http://schemas.openxmlformats.org/presentationml/2006/ole">
                <p:oleObj spid="_x0000_s2053" name="Формула" r:id="rId4" imgW="139680" imgH="139680" progId="Equation.3">
                  <p:embed/>
                </p:oleObj>
              </a:graphicData>
            </a:graphic>
          </p:graphicFrame>
          <p:sp>
            <p:nvSpPr>
              <p:cNvPr id="2076" name="Text Box 13"/>
              <p:cNvSpPr txBox="1">
                <a:spLocks noChangeArrowheads="1"/>
              </p:cNvSpPr>
              <p:nvPr/>
            </p:nvSpPr>
            <p:spPr bwMode="auto">
              <a:xfrm>
                <a:off x="2822" y="2204"/>
                <a:ext cx="1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2800" i="1">
                  <a:solidFill>
                    <a:schemeClr val="hlink"/>
                  </a:solidFill>
                  <a:latin typeface="Lucida Calligraphy" pitchFamily="66" charset="0"/>
                </a:endParaRPr>
              </a:p>
            </p:txBody>
          </p:sp>
          <p:graphicFrame>
            <p:nvGraphicFramePr>
              <p:cNvPr id="2054" name="Object 3"/>
              <p:cNvGraphicFramePr>
                <a:graphicFrameLocks noChangeAspect="1"/>
              </p:cNvGraphicFramePr>
              <p:nvPr/>
            </p:nvGraphicFramePr>
            <p:xfrm>
              <a:off x="2835" y="2069"/>
              <a:ext cx="482" cy="681"/>
            </p:xfrm>
            <a:graphic>
              <a:graphicData uri="http://schemas.openxmlformats.org/presentationml/2006/ole">
                <p:oleObj spid="_x0000_s2054" name="Формула" r:id="rId5" imgW="279360" imgH="393480" progId="Equation.3">
                  <p:embed/>
                </p:oleObj>
              </a:graphicData>
            </a:graphic>
          </p:graphicFrame>
          <p:sp>
            <p:nvSpPr>
              <p:cNvPr id="2077" name="Text Box 15"/>
              <p:cNvSpPr txBox="1">
                <a:spLocks noChangeArrowheads="1"/>
              </p:cNvSpPr>
              <p:nvPr/>
            </p:nvSpPr>
            <p:spPr bwMode="auto">
              <a:xfrm>
                <a:off x="2913" y="753"/>
                <a:ext cx="1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2800" i="1">
                  <a:latin typeface="Lucida Calligraphy" pitchFamily="66" charset="0"/>
                </a:endParaRPr>
              </a:p>
            </p:txBody>
          </p:sp>
          <p:graphicFrame>
            <p:nvGraphicFramePr>
              <p:cNvPr id="2055" name="Object 4"/>
              <p:cNvGraphicFramePr>
                <a:graphicFrameLocks noChangeAspect="1"/>
              </p:cNvGraphicFramePr>
              <p:nvPr/>
            </p:nvGraphicFramePr>
            <p:xfrm>
              <a:off x="2880" y="391"/>
              <a:ext cx="285" cy="680"/>
            </p:xfrm>
            <a:graphic>
              <a:graphicData uri="http://schemas.openxmlformats.org/presentationml/2006/ole">
                <p:oleObj spid="_x0000_s2055" name="Формула" r:id="rId6" imgW="164880" imgH="393480" progId="Equation.3">
                  <p:embed/>
                </p:oleObj>
              </a:graphicData>
            </a:graphic>
          </p:graphicFrame>
        </p:grpSp>
        <p:sp>
          <p:nvSpPr>
            <p:cNvPr id="4" name="Line 24"/>
            <p:cNvSpPr>
              <a:spLocks noChangeShapeType="1"/>
            </p:cNvSpPr>
            <p:nvPr/>
          </p:nvSpPr>
          <p:spPr bwMode="auto">
            <a:xfrm>
              <a:off x="2835" y="1117"/>
              <a:ext cx="499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>
              <a:off x="2653" y="1162"/>
              <a:ext cx="771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26"/>
            <p:cNvSpPr>
              <a:spLocks noChangeShapeType="1"/>
            </p:cNvSpPr>
            <p:nvPr/>
          </p:nvSpPr>
          <p:spPr bwMode="auto">
            <a:xfrm>
              <a:off x="2472" y="1207"/>
              <a:ext cx="952" cy="4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2381" y="1298"/>
              <a:ext cx="771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28"/>
            <p:cNvSpPr>
              <a:spLocks noChangeShapeType="1"/>
            </p:cNvSpPr>
            <p:nvPr/>
          </p:nvSpPr>
          <p:spPr bwMode="auto">
            <a:xfrm>
              <a:off x="2290" y="1389"/>
              <a:ext cx="590" cy="2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29"/>
            <p:cNvSpPr>
              <a:spLocks noChangeShapeType="1"/>
            </p:cNvSpPr>
            <p:nvPr/>
          </p:nvSpPr>
          <p:spPr bwMode="auto">
            <a:xfrm>
              <a:off x="2245" y="1480"/>
              <a:ext cx="363" cy="1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30"/>
            <p:cNvSpPr>
              <a:spLocks noChangeShapeType="1"/>
            </p:cNvSpPr>
            <p:nvPr/>
          </p:nvSpPr>
          <p:spPr bwMode="auto">
            <a:xfrm>
              <a:off x="2200" y="1570"/>
              <a:ext cx="181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7" name="Text Box 31"/>
          <p:cNvSpPr txBox="1">
            <a:spLocks noChangeArrowheads="1"/>
          </p:cNvSpPr>
          <p:nvPr/>
        </p:nvSpPr>
        <p:spPr bwMode="auto">
          <a:xfrm>
            <a:off x="1403350" y="404813"/>
            <a:ext cx="2779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9900"/>
                </a:solidFill>
                <a:latin typeface="Times New Roman" pitchFamily="18" charset="0"/>
                <a:hlinkClick r:id="rId7" action="ppaction://hlinksldjump"/>
              </a:rPr>
              <a:t>Определение</a:t>
            </a:r>
            <a:endParaRPr lang="ru-RU" sz="36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68313" y="2636838"/>
            <a:ext cx="2384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hlinkClick r:id="rId7" action="ppaction://hlinksldjump"/>
              </a:rPr>
              <a:t>arccos t 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</a:rPr>
              <a:t>= </a:t>
            </a:r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6443663" y="1989138"/>
          <a:ext cx="314325" cy="287337"/>
        </p:xfrm>
        <a:graphic>
          <a:graphicData uri="http://schemas.openxmlformats.org/presentationml/2006/ole">
            <p:oleObj spid="_x0000_s2050" name="Формула" r:id="rId8" imgW="152280" imgH="139680" progId="Equation.3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611188" y="3644900"/>
          <a:ext cx="2809875" cy="2478088"/>
        </p:xfrm>
        <a:graphic>
          <a:graphicData uri="http://schemas.openxmlformats.org/presentationml/2006/ole">
            <p:oleObj spid="_x0000_s2051" name="Формула" r:id="rId9" imgW="749160" imgH="660240" progId="Equation.3">
              <p:embed/>
            </p:oleObj>
          </a:graphicData>
        </a:graphic>
      </p:graphicFrame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995738" y="4941888"/>
            <a:ext cx="43926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arccos(-x) =     -  arccosx</a:t>
            </a:r>
            <a:endParaRPr lang="ru-RU" sz="2800" b="1">
              <a:solidFill>
                <a:srgbClr val="FF0000"/>
              </a:solidFill>
            </a:endParaRP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6156325" y="5084763"/>
          <a:ext cx="360363" cy="360362"/>
        </p:xfrm>
        <a:graphic>
          <a:graphicData uri="http://schemas.openxmlformats.org/presentationml/2006/ole">
            <p:oleObj spid="_x0000_s2052" name="Формула" r:id="rId10" imgW="1396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428628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9" name="Text Box 31"/>
          <p:cNvSpPr txBox="1">
            <a:spLocks noChangeArrowheads="1"/>
          </p:cNvSpPr>
          <p:nvPr/>
        </p:nvSpPr>
        <p:spPr bwMode="auto">
          <a:xfrm>
            <a:off x="971550" y="188913"/>
            <a:ext cx="32442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9900"/>
                </a:solidFill>
                <a:latin typeface="Times New Roman" pitchFamily="18" charset="0"/>
                <a:hlinkClick r:id="rId4" action="ppaction://hlinksldjump"/>
              </a:rPr>
              <a:t>    </a:t>
            </a:r>
            <a:r>
              <a:rPr lang="ru-RU" sz="3600" b="1" i="1" dirty="0" smtClean="0">
                <a:solidFill>
                  <a:srgbClr val="009900"/>
                </a:solidFill>
                <a:latin typeface="Times New Roman" pitchFamily="18" charset="0"/>
                <a:hlinkClick r:id="rId4" action="ppaction://hlinksldjump"/>
              </a:rPr>
              <a:t>Определение</a:t>
            </a:r>
            <a:endParaRPr lang="ru-RU" sz="36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080" name="Text Box 32"/>
          <p:cNvSpPr txBox="1">
            <a:spLocks noChangeArrowheads="1"/>
          </p:cNvSpPr>
          <p:nvPr/>
        </p:nvSpPr>
        <p:spPr bwMode="auto">
          <a:xfrm>
            <a:off x="1258888" y="2492375"/>
            <a:ext cx="2293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hlinkClick r:id="rId4" action="ppaction://hlinksldjump"/>
              </a:rPr>
              <a:t>arctg t =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en-US" sz="4400" b="1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endParaRPr lang="ru-RU" sz="4400" b="1" i="1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36"/>
          <p:cNvGraphicFramePr>
            <a:graphicFrameLocks noChangeAspect="1"/>
          </p:cNvGraphicFramePr>
          <p:nvPr/>
        </p:nvGraphicFramePr>
        <p:xfrm>
          <a:off x="6156325" y="1268413"/>
          <a:ext cx="311150" cy="285750"/>
        </p:xfrm>
        <a:graphic>
          <a:graphicData uri="http://schemas.openxmlformats.org/presentationml/2006/ole">
            <p:oleObj spid="_x0000_s3074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1155700" y="3429000"/>
          <a:ext cx="2873375" cy="1997075"/>
        </p:xfrm>
        <a:graphic>
          <a:graphicData uri="http://schemas.openxmlformats.org/presentationml/2006/ole">
            <p:oleObj spid="_x0000_s3075" name="Формула" r:id="rId6" imgW="914400" imgH="634680" progId="Equation.3">
              <p:embed/>
            </p:oleObj>
          </a:graphicData>
        </a:graphic>
      </p:graphicFrame>
      <p:grpSp>
        <p:nvGrpSpPr>
          <p:cNvPr id="3082" name="Group 3"/>
          <p:cNvGrpSpPr>
            <a:grpSpLocks/>
          </p:cNvGrpSpPr>
          <p:nvPr/>
        </p:nvGrpSpPr>
        <p:grpSpPr bwMode="auto">
          <a:xfrm>
            <a:off x="3492500" y="188913"/>
            <a:ext cx="4535488" cy="4608512"/>
            <a:chOff x="1429" y="346"/>
            <a:chExt cx="2857" cy="2903"/>
          </a:xfrm>
        </p:grpSpPr>
        <p:sp>
          <p:nvSpPr>
            <p:cNvPr id="3083" name="Line 4"/>
            <p:cNvSpPr>
              <a:spLocks noChangeShapeType="1"/>
            </p:cNvSpPr>
            <p:nvPr/>
          </p:nvSpPr>
          <p:spPr bwMode="auto">
            <a:xfrm>
              <a:off x="1610" y="3249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5"/>
            <p:cNvSpPr>
              <a:spLocks noChangeShapeType="1"/>
            </p:cNvSpPr>
            <p:nvPr/>
          </p:nvSpPr>
          <p:spPr bwMode="auto">
            <a:xfrm flipV="1">
              <a:off x="2835" y="346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Line 6"/>
            <p:cNvSpPr>
              <a:spLocks noChangeShapeType="1"/>
            </p:cNvSpPr>
            <p:nvPr/>
          </p:nvSpPr>
          <p:spPr bwMode="auto">
            <a:xfrm>
              <a:off x="1429" y="1661"/>
              <a:ext cx="2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Oval 7"/>
            <p:cNvSpPr>
              <a:spLocks noChangeArrowheads="1"/>
            </p:cNvSpPr>
            <p:nvPr/>
          </p:nvSpPr>
          <p:spPr bwMode="auto">
            <a:xfrm>
              <a:off x="2200" y="1117"/>
              <a:ext cx="1270" cy="108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Line 8"/>
            <p:cNvSpPr>
              <a:spLocks noChangeShapeType="1"/>
            </p:cNvSpPr>
            <p:nvPr/>
          </p:nvSpPr>
          <p:spPr bwMode="auto">
            <a:xfrm>
              <a:off x="3470" y="572"/>
              <a:ext cx="0" cy="2314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Text Box 10"/>
            <p:cNvSpPr txBox="1">
              <a:spLocks noChangeArrowheads="1"/>
            </p:cNvSpPr>
            <p:nvPr/>
          </p:nvSpPr>
          <p:spPr bwMode="auto">
            <a:xfrm>
              <a:off x="3515" y="1407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3399"/>
                  </a:solidFill>
                  <a:latin typeface="Lucida Calligraphy" pitchFamily="66" charset="0"/>
                </a:rPr>
                <a:t>0</a:t>
              </a:r>
            </a:p>
          </p:txBody>
        </p:sp>
        <p:sp>
          <p:nvSpPr>
            <p:cNvPr id="3089" name="Text Box 11"/>
            <p:cNvSpPr txBox="1">
              <a:spLocks noChangeArrowheads="1"/>
            </p:cNvSpPr>
            <p:nvPr/>
          </p:nvSpPr>
          <p:spPr bwMode="auto">
            <a:xfrm>
              <a:off x="1960" y="1413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latin typeface="Lucida Calligraphy" pitchFamily="66" charset="0"/>
              </a:endParaRPr>
            </a:p>
          </p:txBody>
        </p:sp>
        <p:graphicFrame>
          <p:nvGraphicFramePr>
            <p:cNvPr id="3076" name="Object 52"/>
            <p:cNvGraphicFramePr>
              <a:graphicFrameLocks noChangeAspect="1"/>
            </p:cNvGraphicFramePr>
            <p:nvPr/>
          </p:nvGraphicFramePr>
          <p:xfrm>
            <a:off x="1882" y="1389"/>
            <a:ext cx="318" cy="318"/>
          </p:xfrm>
          <a:graphic>
            <a:graphicData uri="http://schemas.openxmlformats.org/presentationml/2006/ole">
              <p:oleObj spid="_x0000_s3076" name="Формула" r:id="rId7" imgW="139680" imgH="139680" progId="Equation.3">
                <p:embed/>
              </p:oleObj>
            </a:graphicData>
          </a:graphic>
        </p:graphicFrame>
        <p:sp>
          <p:nvSpPr>
            <p:cNvPr id="3090" name="Text Box 13"/>
            <p:cNvSpPr txBox="1">
              <a:spLocks noChangeArrowheads="1"/>
            </p:cNvSpPr>
            <p:nvPr/>
          </p:nvSpPr>
          <p:spPr bwMode="auto">
            <a:xfrm>
              <a:off x="2822" y="2204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 i="1">
                <a:solidFill>
                  <a:schemeClr val="hlink"/>
                </a:solidFill>
                <a:latin typeface="Lucida Calligraphy" pitchFamily="66" charset="0"/>
              </a:endParaRPr>
            </a:p>
          </p:txBody>
        </p:sp>
        <p:graphicFrame>
          <p:nvGraphicFramePr>
            <p:cNvPr id="3077" name="Object 53"/>
            <p:cNvGraphicFramePr>
              <a:graphicFrameLocks noChangeAspect="1"/>
            </p:cNvGraphicFramePr>
            <p:nvPr/>
          </p:nvGraphicFramePr>
          <p:xfrm>
            <a:off x="2835" y="2069"/>
            <a:ext cx="482" cy="681"/>
          </p:xfrm>
          <a:graphic>
            <a:graphicData uri="http://schemas.openxmlformats.org/presentationml/2006/ole">
              <p:oleObj spid="_x0000_s3077" name="Формула" r:id="rId8" imgW="279360" imgH="393480" progId="Equation.3">
                <p:embed/>
              </p:oleObj>
            </a:graphicData>
          </a:graphic>
        </p:graphicFrame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2913" y="753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 i="1">
                <a:latin typeface="Lucida Calligraphy" pitchFamily="66" charset="0"/>
              </a:endParaRPr>
            </a:p>
          </p:txBody>
        </p:sp>
        <p:graphicFrame>
          <p:nvGraphicFramePr>
            <p:cNvPr id="3078" name="Object 54"/>
            <p:cNvGraphicFramePr>
              <a:graphicFrameLocks noChangeAspect="1"/>
            </p:cNvGraphicFramePr>
            <p:nvPr/>
          </p:nvGraphicFramePr>
          <p:xfrm>
            <a:off x="2880" y="391"/>
            <a:ext cx="285" cy="680"/>
          </p:xfrm>
          <a:graphic>
            <a:graphicData uri="http://schemas.openxmlformats.org/presentationml/2006/ole">
              <p:oleObj spid="_x0000_s3078" name="Формула" r:id="rId9" imgW="164880" imgH="393480" progId="Equation.3">
                <p:embed/>
              </p:oleObj>
            </a:graphicData>
          </a:graphic>
        </p:graphicFrame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H="1">
              <a:off x="2834" y="1162"/>
              <a:ext cx="182" cy="136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8"/>
            <p:cNvSpPr>
              <a:spLocks noChangeShapeType="1"/>
            </p:cNvSpPr>
            <p:nvPr/>
          </p:nvSpPr>
          <p:spPr bwMode="auto">
            <a:xfrm flipH="1">
              <a:off x="2834" y="1207"/>
              <a:ext cx="318" cy="273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9"/>
            <p:cNvSpPr>
              <a:spLocks noChangeShapeType="1"/>
            </p:cNvSpPr>
            <p:nvPr/>
          </p:nvSpPr>
          <p:spPr bwMode="auto">
            <a:xfrm flipH="1">
              <a:off x="2834" y="1253"/>
              <a:ext cx="455" cy="408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20"/>
            <p:cNvSpPr>
              <a:spLocks noChangeShapeType="1"/>
            </p:cNvSpPr>
            <p:nvPr/>
          </p:nvSpPr>
          <p:spPr bwMode="auto">
            <a:xfrm flipH="1">
              <a:off x="2835" y="1344"/>
              <a:ext cx="544" cy="453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21"/>
            <p:cNvSpPr>
              <a:spLocks noChangeShapeType="1"/>
            </p:cNvSpPr>
            <p:nvPr/>
          </p:nvSpPr>
          <p:spPr bwMode="auto">
            <a:xfrm flipH="1">
              <a:off x="2880" y="1616"/>
              <a:ext cx="589" cy="499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22"/>
            <p:cNvSpPr>
              <a:spLocks noChangeShapeType="1"/>
            </p:cNvSpPr>
            <p:nvPr/>
          </p:nvSpPr>
          <p:spPr bwMode="auto">
            <a:xfrm flipH="1">
              <a:off x="3062" y="1843"/>
              <a:ext cx="363" cy="318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23"/>
            <p:cNvSpPr>
              <a:spLocks noChangeShapeType="1"/>
            </p:cNvSpPr>
            <p:nvPr/>
          </p:nvSpPr>
          <p:spPr bwMode="auto">
            <a:xfrm flipH="1">
              <a:off x="2880" y="1480"/>
              <a:ext cx="543" cy="454"/>
            </a:xfrm>
            <a:prstGeom prst="line">
              <a:avLst/>
            </a:prstGeom>
            <a:ln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428628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3" name="Text Box 31"/>
          <p:cNvSpPr txBox="1">
            <a:spLocks noChangeArrowheads="1"/>
          </p:cNvSpPr>
          <p:nvPr/>
        </p:nvSpPr>
        <p:spPr bwMode="auto">
          <a:xfrm>
            <a:off x="971550" y="188913"/>
            <a:ext cx="32442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9900"/>
                </a:solidFill>
                <a:latin typeface="Times New Roman" pitchFamily="18" charset="0"/>
                <a:hlinkClick r:id="rId4" action="ppaction://hlinksldjump"/>
              </a:rPr>
              <a:t>    </a:t>
            </a:r>
            <a:r>
              <a:rPr lang="ru-RU" sz="3600" b="1" i="1" dirty="0" smtClean="0">
                <a:solidFill>
                  <a:srgbClr val="009900"/>
                </a:solidFill>
                <a:latin typeface="Times New Roman" pitchFamily="18" charset="0"/>
                <a:hlinkClick r:id="rId4" action="ppaction://hlinksldjump"/>
              </a:rPr>
              <a:t>Определение</a:t>
            </a:r>
            <a:endParaRPr lang="ru-RU" sz="36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4104" name="Rectangle 34"/>
          <p:cNvSpPr>
            <a:spLocks noChangeArrowheads="1"/>
          </p:cNvSpPr>
          <p:nvPr/>
        </p:nvSpPr>
        <p:spPr bwMode="auto">
          <a:xfrm>
            <a:off x="755650" y="2492375"/>
            <a:ext cx="2332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3399"/>
                </a:solidFill>
                <a:latin typeface="Times New Roman" pitchFamily="18" charset="0"/>
                <a:hlinkClick r:id="rId4" action="ppaction://hlinksldjump"/>
              </a:rPr>
              <a:t>arcctg t </a:t>
            </a:r>
            <a:r>
              <a:rPr lang="en-US" sz="3600" b="1" i="1">
                <a:solidFill>
                  <a:srgbClr val="003399"/>
                </a:solidFill>
                <a:latin typeface="Times New Roman" pitchFamily="18" charset="0"/>
              </a:rPr>
              <a:t>=</a:t>
            </a:r>
            <a:r>
              <a:rPr lang="ru-RU" sz="3600" b="1" i="1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156325" y="1268413"/>
          <a:ext cx="311150" cy="285750"/>
        </p:xfrm>
        <a:graphic>
          <a:graphicData uri="http://schemas.openxmlformats.org/presentationml/2006/ole">
            <p:oleObj spid="_x0000_s4098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58384" name="Object 38"/>
          <p:cNvGraphicFramePr>
            <a:graphicFrameLocks noChangeAspect="1"/>
          </p:cNvGraphicFramePr>
          <p:nvPr/>
        </p:nvGraphicFramePr>
        <p:xfrm>
          <a:off x="992188" y="3573463"/>
          <a:ext cx="2417762" cy="2170112"/>
        </p:xfrm>
        <a:graphic>
          <a:graphicData uri="http://schemas.openxmlformats.org/presentationml/2006/ole">
            <p:oleObj spid="_x0000_s4099" name="Формула" r:id="rId6" imgW="736560" imgH="660240" progId="Equation.3">
              <p:embed/>
            </p:oleObj>
          </a:graphicData>
        </a:graphic>
      </p:graphicFrame>
      <p:grpSp>
        <p:nvGrpSpPr>
          <p:cNvPr id="4106" name="Group 2"/>
          <p:cNvGrpSpPr>
            <a:grpSpLocks/>
          </p:cNvGrpSpPr>
          <p:nvPr/>
        </p:nvGrpSpPr>
        <p:grpSpPr bwMode="auto">
          <a:xfrm>
            <a:off x="4284663" y="404813"/>
            <a:ext cx="4608512" cy="4608512"/>
            <a:chOff x="1383" y="346"/>
            <a:chExt cx="2903" cy="2903"/>
          </a:xfrm>
        </p:grpSpPr>
        <p:grpSp>
          <p:nvGrpSpPr>
            <p:cNvPr id="4108" name="Group 3"/>
            <p:cNvGrpSpPr>
              <a:grpSpLocks/>
            </p:cNvGrpSpPr>
            <p:nvPr/>
          </p:nvGrpSpPr>
          <p:grpSpPr bwMode="auto">
            <a:xfrm>
              <a:off x="1383" y="346"/>
              <a:ext cx="2903" cy="2903"/>
              <a:chOff x="1383" y="346"/>
              <a:chExt cx="2903" cy="2903"/>
            </a:xfrm>
          </p:grpSpPr>
          <p:sp>
            <p:nvSpPr>
              <p:cNvPr id="4116" name="Line 4"/>
              <p:cNvSpPr>
                <a:spLocks noChangeShapeType="1"/>
              </p:cNvSpPr>
              <p:nvPr/>
            </p:nvSpPr>
            <p:spPr bwMode="auto">
              <a:xfrm>
                <a:off x="1610" y="3249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7" name="Line 5"/>
              <p:cNvSpPr>
                <a:spLocks noChangeShapeType="1"/>
              </p:cNvSpPr>
              <p:nvPr/>
            </p:nvSpPr>
            <p:spPr bwMode="auto">
              <a:xfrm flipV="1">
                <a:off x="2835" y="346"/>
                <a:ext cx="0" cy="24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8" name="Line 6"/>
              <p:cNvSpPr>
                <a:spLocks noChangeShapeType="1"/>
              </p:cNvSpPr>
              <p:nvPr/>
            </p:nvSpPr>
            <p:spPr bwMode="auto">
              <a:xfrm>
                <a:off x="1429" y="1661"/>
                <a:ext cx="28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9" name="Oval 7"/>
              <p:cNvSpPr>
                <a:spLocks noChangeArrowheads="1"/>
              </p:cNvSpPr>
              <p:nvPr/>
            </p:nvSpPr>
            <p:spPr bwMode="auto">
              <a:xfrm>
                <a:off x="2200" y="1117"/>
                <a:ext cx="1270" cy="108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20" name="Line 9"/>
              <p:cNvSpPr>
                <a:spLocks noChangeShapeType="1"/>
              </p:cNvSpPr>
              <p:nvPr/>
            </p:nvSpPr>
            <p:spPr bwMode="auto">
              <a:xfrm>
                <a:off x="1383" y="1117"/>
                <a:ext cx="2812" cy="0"/>
              </a:xfrm>
              <a:prstGeom prst="line">
                <a:avLst/>
              </a:pr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1" name="Text Box 10"/>
              <p:cNvSpPr txBox="1">
                <a:spLocks noChangeArrowheads="1"/>
              </p:cNvSpPr>
              <p:nvPr/>
            </p:nvSpPr>
            <p:spPr bwMode="auto">
              <a:xfrm>
                <a:off x="3515" y="1407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003399"/>
                    </a:solidFill>
                    <a:latin typeface="Lucida Calligraphy" pitchFamily="66" charset="0"/>
                  </a:rPr>
                  <a:t>0</a:t>
                </a:r>
              </a:p>
            </p:txBody>
          </p:sp>
          <p:sp>
            <p:nvSpPr>
              <p:cNvPr id="4122" name="Text Box 11"/>
              <p:cNvSpPr txBox="1">
                <a:spLocks noChangeArrowheads="1"/>
              </p:cNvSpPr>
              <p:nvPr/>
            </p:nvSpPr>
            <p:spPr bwMode="auto">
              <a:xfrm>
                <a:off x="1960" y="1413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>
                  <a:latin typeface="Lucida Calligraphy" pitchFamily="66" charset="0"/>
                </a:endParaRPr>
              </a:p>
            </p:txBody>
          </p:sp>
          <p:graphicFrame>
            <p:nvGraphicFramePr>
              <p:cNvPr id="4100" name="Object 17"/>
              <p:cNvGraphicFramePr>
                <a:graphicFrameLocks noChangeAspect="1"/>
              </p:cNvGraphicFramePr>
              <p:nvPr/>
            </p:nvGraphicFramePr>
            <p:xfrm>
              <a:off x="1882" y="1389"/>
              <a:ext cx="318" cy="318"/>
            </p:xfrm>
            <a:graphic>
              <a:graphicData uri="http://schemas.openxmlformats.org/presentationml/2006/ole">
                <p:oleObj spid="_x0000_s4100" name="Формула" r:id="rId7" imgW="139680" imgH="139680" progId="Equation.3">
                  <p:embed/>
                </p:oleObj>
              </a:graphicData>
            </a:graphic>
          </p:graphicFrame>
          <p:sp>
            <p:nvSpPr>
              <p:cNvPr id="4123" name="Text Box 13"/>
              <p:cNvSpPr txBox="1">
                <a:spLocks noChangeArrowheads="1"/>
              </p:cNvSpPr>
              <p:nvPr/>
            </p:nvSpPr>
            <p:spPr bwMode="auto">
              <a:xfrm>
                <a:off x="2822" y="2204"/>
                <a:ext cx="1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2800" i="1">
                  <a:solidFill>
                    <a:schemeClr val="hlink"/>
                  </a:solidFill>
                  <a:latin typeface="Lucida Calligraphy" pitchFamily="66" charset="0"/>
                </a:endParaRPr>
              </a:p>
            </p:txBody>
          </p:sp>
          <p:graphicFrame>
            <p:nvGraphicFramePr>
              <p:cNvPr id="4101" name="Object 18"/>
              <p:cNvGraphicFramePr>
                <a:graphicFrameLocks noChangeAspect="1"/>
              </p:cNvGraphicFramePr>
              <p:nvPr/>
            </p:nvGraphicFramePr>
            <p:xfrm>
              <a:off x="2835" y="2069"/>
              <a:ext cx="482" cy="681"/>
            </p:xfrm>
            <a:graphic>
              <a:graphicData uri="http://schemas.openxmlformats.org/presentationml/2006/ole">
                <p:oleObj spid="_x0000_s4101" name="Формула" r:id="rId8" imgW="279360" imgH="393480" progId="Equation.3">
                  <p:embed/>
                </p:oleObj>
              </a:graphicData>
            </a:graphic>
          </p:graphicFrame>
          <p:sp>
            <p:nvSpPr>
              <p:cNvPr id="4124" name="Text Box 15"/>
              <p:cNvSpPr txBox="1">
                <a:spLocks noChangeArrowheads="1"/>
              </p:cNvSpPr>
              <p:nvPr/>
            </p:nvSpPr>
            <p:spPr bwMode="auto">
              <a:xfrm>
                <a:off x="2913" y="753"/>
                <a:ext cx="1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2800" i="1">
                  <a:latin typeface="Lucida Calligraphy" pitchFamily="66" charset="0"/>
                </a:endParaRPr>
              </a:p>
            </p:txBody>
          </p:sp>
          <p:graphicFrame>
            <p:nvGraphicFramePr>
              <p:cNvPr id="4102" name="Object 19"/>
              <p:cNvGraphicFramePr>
                <a:graphicFrameLocks noChangeAspect="1"/>
              </p:cNvGraphicFramePr>
              <p:nvPr/>
            </p:nvGraphicFramePr>
            <p:xfrm>
              <a:off x="2880" y="391"/>
              <a:ext cx="285" cy="680"/>
            </p:xfrm>
            <a:graphic>
              <a:graphicData uri="http://schemas.openxmlformats.org/presentationml/2006/ole">
                <p:oleObj spid="_x0000_s4102" name="Формула" r:id="rId9" imgW="164880" imgH="393480" progId="Equation.3">
                  <p:embed/>
                </p:oleObj>
              </a:graphicData>
            </a:graphic>
          </p:graphicFrame>
        </p:grpSp>
        <p:sp>
          <p:nvSpPr>
            <p:cNvPr id="63" name="Line 24"/>
            <p:cNvSpPr>
              <a:spLocks noChangeShapeType="1"/>
            </p:cNvSpPr>
            <p:nvPr/>
          </p:nvSpPr>
          <p:spPr bwMode="auto">
            <a:xfrm>
              <a:off x="2835" y="1117"/>
              <a:ext cx="499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25"/>
            <p:cNvSpPr>
              <a:spLocks noChangeShapeType="1"/>
            </p:cNvSpPr>
            <p:nvPr/>
          </p:nvSpPr>
          <p:spPr bwMode="auto">
            <a:xfrm>
              <a:off x="2653" y="1162"/>
              <a:ext cx="771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26"/>
            <p:cNvSpPr>
              <a:spLocks noChangeShapeType="1"/>
            </p:cNvSpPr>
            <p:nvPr/>
          </p:nvSpPr>
          <p:spPr bwMode="auto">
            <a:xfrm>
              <a:off x="2472" y="1207"/>
              <a:ext cx="952" cy="45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27"/>
            <p:cNvSpPr>
              <a:spLocks noChangeShapeType="1"/>
            </p:cNvSpPr>
            <p:nvPr/>
          </p:nvSpPr>
          <p:spPr bwMode="auto">
            <a:xfrm>
              <a:off x="2381" y="1298"/>
              <a:ext cx="771" cy="36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28"/>
            <p:cNvSpPr>
              <a:spLocks noChangeShapeType="1"/>
            </p:cNvSpPr>
            <p:nvPr/>
          </p:nvSpPr>
          <p:spPr bwMode="auto">
            <a:xfrm>
              <a:off x="2290" y="1389"/>
              <a:ext cx="590" cy="27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29"/>
            <p:cNvSpPr>
              <a:spLocks noChangeShapeType="1"/>
            </p:cNvSpPr>
            <p:nvPr/>
          </p:nvSpPr>
          <p:spPr bwMode="auto">
            <a:xfrm>
              <a:off x="2245" y="1480"/>
              <a:ext cx="363" cy="1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30"/>
            <p:cNvSpPr>
              <a:spLocks noChangeShapeType="1"/>
            </p:cNvSpPr>
            <p:nvPr/>
          </p:nvSpPr>
          <p:spPr bwMode="auto">
            <a:xfrm>
              <a:off x="2200" y="1570"/>
              <a:ext cx="181" cy="9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2627313" y="404813"/>
            <a:ext cx="398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folHlink"/>
                </a:solidFill>
                <a:latin typeface="Times New Roman" pitchFamily="18" charset="0"/>
              </a:rPr>
              <a:t>Работаем устно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835150" y="1412875"/>
            <a:ext cx="535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rgbClr val="0070C0"/>
                </a:solidFill>
                <a:latin typeface="Times New Roman" pitchFamily="18" charset="0"/>
              </a:rPr>
              <a:t>Имеет ли смысл выражение?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331913" y="2060575"/>
          <a:ext cx="6772275" cy="717550"/>
        </p:xfrm>
        <a:graphic>
          <a:graphicData uri="http://schemas.openxmlformats.org/presentationml/2006/ole">
            <p:oleObj spid="_x0000_s6146" name="Формула" r:id="rId4" imgW="1917360" imgH="2030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8313" y="2924175"/>
            <a:ext cx="8424862" cy="2957513"/>
            <a:chOff x="295" y="1842"/>
            <a:chExt cx="5307" cy="1863"/>
          </a:xfrm>
        </p:grpSpPr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295" y="1842"/>
              <a:ext cx="5307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i="1">
                  <a:solidFill>
                    <a:srgbClr val="0070C0"/>
                  </a:solidFill>
                  <a:latin typeface="Times New Roman" pitchFamily="18" charset="0"/>
                </a:rPr>
                <a:t>Может ли </a:t>
              </a:r>
              <a:r>
                <a:rPr lang="en-US" sz="3200" i="1">
                  <a:solidFill>
                    <a:srgbClr val="0070C0"/>
                  </a:solidFill>
                  <a:latin typeface="Times New Roman" pitchFamily="18" charset="0"/>
                </a:rPr>
                <a:t>arcsint  </a:t>
              </a:r>
              <a:r>
                <a:rPr lang="ru-RU" sz="3200" i="1">
                  <a:solidFill>
                    <a:srgbClr val="0070C0"/>
                  </a:solidFill>
                  <a:latin typeface="Times New Roman" pitchFamily="18" charset="0"/>
                </a:rPr>
                <a:t>и </a:t>
              </a:r>
              <a:r>
                <a:rPr lang="en-US" sz="3200" i="1">
                  <a:solidFill>
                    <a:srgbClr val="0070C0"/>
                  </a:solidFill>
                  <a:latin typeface="Times New Roman" pitchFamily="18" charset="0"/>
                </a:rPr>
                <a:t>arccost</a:t>
              </a:r>
              <a:r>
                <a:rPr lang="ru-RU" sz="3200" i="1">
                  <a:solidFill>
                    <a:srgbClr val="0070C0"/>
                  </a:solidFill>
                  <a:latin typeface="Times New Roman" pitchFamily="18" charset="0"/>
                </a:rPr>
                <a:t>  принимать значение  равное</a:t>
              </a:r>
            </a:p>
            <a:p>
              <a:pPr algn="ctr"/>
              <a:endParaRPr lang="ru-RU" sz="3200" i="1">
                <a:solidFill>
                  <a:srgbClr val="7030A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147" name="Object 7"/>
            <p:cNvGraphicFramePr>
              <a:graphicFrameLocks noChangeAspect="1"/>
            </p:cNvGraphicFramePr>
            <p:nvPr/>
          </p:nvGraphicFramePr>
          <p:xfrm>
            <a:off x="476" y="2523"/>
            <a:ext cx="4878" cy="1182"/>
          </p:xfrm>
          <a:graphic>
            <a:graphicData uri="http://schemas.openxmlformats.org/presentationml/2006/ole">
              <p:oleObj spid="_x0000_s6147" name="Формула" r:id="rId5" imgW="16254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785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2411413" y="214291"/>
            <a:ext cx="398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i="1" u="sng" dirty="0">
                <a:solidFill>
                  <a:schemeClr val="folHlink"/>
                </a:solidFill>
                <a:latin typeface="Times New Roman" pitchFamily="18" charset="0"/>
              </a:rPr>
              <a:t>Работаем устно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285852" y="1928802"/>
          <a:ext cx="5500726" cy="4005839"/>
        </p:xfrm>
        <a:graphic>
          <a:graphicData uri="http://schemas.openxmlformats.org/presentationml/2006/ole">
            <p:oleObj spid="_x0000_s5122" name="Формула" r:id="rId4" imgW="4101840" imgH="29844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3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4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5126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6" name="Формула" r:id="rId7" imgW="114120" imgH="21564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00034" y="114298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hlink"/>
                </a:solidFill>
                <a:latin typeface="Times New Roman" pitchFamily="18" charset="0"/>
              </a:rPr>
              <a:t>Установите соответствие (вычислите, в ответе запишите букву соответствующую ответу вашего решения):</a:t>
            </a:r>
            <a:endParaRPr lang="ru-RU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7500958" y="1643050"/>
          <a:ext cx="1296047" cy="4429156"/>
        </p:xfrm>
        <a:graphic>
          <a:graphicData uri="http://schemas.openxmlformats.org/presentationml/2006/ole">
            <p:oleObj spid="_x0000_s5128" name="Формула" r:id="rId8" imgW="977760" imgH="322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Оформление по умолчанию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школа имени Ленина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Speed_XP</cp:lastModifiedBy>
  <cp:revision>78</cp:revision>
  <dcterms:created xsi:type="dcterms:W3CDTF">2008-11-26T17:15:57Z</dcterms:created>
  <dcterms:modified xsi:type="dcterms:W3CDTF">2013-06-28T06:39:15Z</dcterms:modified>
</cp:coreProperties>
</file>